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6" r:id="rId1"/>
  </p:sldMasterIdLst>
  <p:notesMasterIdLst>
    <p:notesMasterId r:id="rId23"/>
  </p:notesMasterIdLst>
  <p:sldIdLst>
    <p:sldId id="256" r:id="rId2"/>
    <p:sldId id="257" r:id="rId3"/>
    <p:sldId id="289" r:id="rId4"/>
    <p:sldId id="288" r:id="rId5"/>
    <p:sldId id="305" r:id="rId6"/>
    <p:sldId id="259" r:id="rId7"/>
    <p:sldId id="261" r:id="rId8"/>
    <p:sldId id="292" r:id="rId9"/>
    <p:sldId id="293" r:id="rId10"/>
    <p:sldId id="294" r:id="rId11"/>
    <p:sldId id="295" r:id="rId12"/>
    <p:sldId id="260" r:id="rId13"/>
    <p:sldId id="290" r:id="rId14"/>
    <p:sldId id="291" r:id="rId15"/>
    <p:sldId id="300" r:id="rId16"/>
    <p:sldId id="286" r:id="rId17"/>
    <p:sldId id="287" r:id="rId18"/>
    <p:sldId id="302" r:id="rId19"/>
    <p:sldId id="306" r:id="rId20"/>
    <p:sldId id="307" r:id="rId21"/>
    <p:sldId id="30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96"/>
    <p:restoredTop sz="81989"/>
  </p:normalViewPr>
  <p:slideViewPr>
    <p:cSldViewPr snapToGrid="0" snapToObjects="1">
      <p:cViewPr varScale="1">
        <p:scale>
          <a:sx n="73" d="100"/>
          <a:sy n="73" d="100"/>
        </p:scale>
        <p:origin x="-400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2BFDB-4688-6D4B-969A-00BD5BFE81CA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43FF81-4642-A340-AB6C-BE8A5009A254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16926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://www.parl.gc.ca/About/House/collections/fine_arts/historical/609-e.htm" TargetMode="Externa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S. Cornell « Wolves Have a Constitution: Continuities in Indigenous Self-Government », (2015) 6(1) The International Indigenous Policy Journal, pp 1–4</a:t>
            </a:r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3FF81-4642-A340-AB6C-BE8A5009A254}" type="slidenum">
              <a:rPr lang="fr-CA" smtClean="0"/>
              <a:t>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03212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/>
              <a:t>Conférence</a:t>
            </a:r>
            <a:r>
              <a:rPr lang="en-US" b="1" dirty="0"/>
              <a:t> 2014: “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 vision </a:t>
            </a:r>
            <a:r>
              <a:rPr lang="en-US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audacieuse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A Bold Vision”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23 femmes,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provenant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toutes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régions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 Canada,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ont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été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sélectionnées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function de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leurs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compétences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qualité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leaders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leurs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domaines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communautés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Elles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sont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rencontrées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Charlottetown pour developer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vision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partagée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pour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l’Avenir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 Canada,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dans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150 </a:t>
            </a:r>
            <a:r>
              <a:rPr lang="en-US" sz="120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endParaRPr lang="en-US" b="1" dirty="0"/>
          </a:p>
          <a:p>
            <a:r>
              <a:rPr lang="en-US" b="1" dirty="0"/>
              <a:t>Source:</a:t>
            </a:r>
            <a:r>
              <a:rPr lang="en-US" b="1" baseline="0" dirty="0"/>
              <a:t>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Gouvernement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l’Ile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-du-Prince-Edouard, </a:t>
            </a:r>
            <a:r>
              <a:rPr lang="en-CA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photographe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Brian L. Simpson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A79D-F3B2-4642-A0F8-DE64F569C0C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18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2015: </a:t>
            </a:r>
            <a:r>
              <a:rPr lang="fr-FR" sz="12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 juge Murray Sinclair (au centre) et les commissaires, le chef Wilton </a:t>
            </a:r>
            <a:r>
              <a:rPr lang="fr-FR" sz="1200" b="0" i="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Littlechild</a:t>
            </a:r>
            <a:r>
              <a:rPr lang="fr-FR" sz="12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et Madame Marie Wilson soulève la couverture pour révéler le Rapport final de la Commission de vérité et de </a:t>
            </a:r>
            <a:r>
              <a:rPr lang="fr-FR" sz="1200" b="0" i="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reconciliation</a:t>
            </a:r>
            <a:r>
              <a:rPr lang="fr-FR" sz="1200" b="0" i="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du Canada sur les pensionnats autochtones.  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</a:t>
            </a:r>
            <a:r>
              <a:rPr lang="en-US" sz="1200" b="0" i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Adrian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Wyld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/Canadian Press</a:t>
            </a:r>
          </a:p>
          <a:p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dirty="0"/>
              <a:t>http://</a:t>
            </a:r>
            <a:r>
              <a:rPr lang="en-US" dirty="0" err="1"/>
              <a:t>www.cbc.ca</a:t>
            </a:r>
            <a:r>
              <a:rPr lang="en-US" dirty="0"/>
              <a:t>/news/politics/truth-and-reconciliation-final-report-ottawa-event-1.3365921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A79D-F3B2-4642-A0F8-DE64F569C0C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88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Les </a:t>
            </a:r>
            <a:r>
              <a:rPr lang="fr-CA" dirty="0" err="1"/>
              <a:t>constituant.e.s</a:t>
            </a:r>
            <a:r>
              <a:rPr lang="fr-CA" dirty="0"/>
              <a:t> doivent, évidemment, faire tout le contraire 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3FF81-4642-A340-AB6C-BE8A5009A254}" type="slidenum">
              <a:rPr lang="fr-CA" smtClean="0"/>
              <a:t>20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953419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Tiawenhk</a:t>
            </a:r>
            <a:r>
              <a:rPr lang="fr-CA" dirty="0"/>
              <a:t> (merci en Huron-</a:t>
            </a:r>
            <a:r>
              <a:rPr lang="fr-CA" dirty="0" err="1"/>
              <a:t>Wendat</a:t>
            </a:r>
            <a:r>
              <a:rPr lang="fr-CA" dirty="0"/>
              <a:t>); </a:t>
            </a:r>
            <a:r>
              <a:rPr lang="fr-CA" dirty="0" err="1"/>
              <a:t>niawehn</a:t>
            </a:r>
            <a:r>
              <a:rPr lang="fr-CA" dirty="0"/>
              <a:t> (merci en Mohawk). Mais il faudrait- quant à moi - remercier dans les 11 langues des 11 nations du Québec…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3FF81-4642-A340-AB6C-BE8A5009A254}" type="slidenum">
              <a:rPr lang="fr-CA" smtClean="0"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44151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La Constitution américaine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3FF81-4642-A340-AB6C-BE8A5009A254}" type="slidenum">
              <a:rPr lang="fr-CA" smtClean="0"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4132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1701:</a:t>
            </a:r>
            <a:r>
              <a:rPr lang="en-US" b="1" baseline="0" dirty="0"/>
              <a:t> </a:t>
            </a:r>
            <a:r>
              <a:rPr lang="en-US" b="0" baseline="0" dirty="0"/>
              <a:t>Great Peace of Montréal </a:t>
            </a:r>
          </a:p>
          <a:p>
            <a:endParaRPr lang="en-US" b="0" baseline="0" dirty="0"/>
          </a:p>
          <a:p>
            <a:r>
              <a:rPr lang="en-US" b="0" i="1" baseline="0" dirty="0"/>
              <a:t>Source: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Grande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Paix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Chronique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d'une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saga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diplomatique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Alain Beaulieu, Montréal,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éditions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Libre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Expression, 2001.</a:t>
            </a:r>
            <a:endParaRPr lang="en-US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A79D-F3B2-4642-A0F8-DE64F569C0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18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 err="1"/>
              <a:t>Two-row</a:t>
            </a:r>
            <a:r>
              <a:rPr lang="fr-CA" dirty="0"/>
              <a:t> Wampum Belt (véritable « constitution » formelle).  Représente l’idée que peuple autochtone (en général </a:t>
            </a:r>
            <a:r>
              <a:rPr lang="fr-CA" dirty="0" err="1"/>
              <a:t>Iroquoien</a:t>
            </a:r>
            <a:r>
              <a:rPr lang="fr-CA" dirty="0"/>
              <a:t>) et peuple européen peuvent partager le même espace, la même rivière, mais sans interférence, chacun avec son autonomie. Certainement, sans domination.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3FF81-4642-A340-AB6C-BE8A5009A254}" type="slidenum">
              <a:rPr lang="fr-CA" smtClean="0"/>
              <a:t>7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9663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Louis XIV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3FF81-4642-A340-AB6C-BE8A5009A254}" type="slidenum">
              <a:rPr lang="fr-CA" smtClean="0"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1788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baseline="0" dirty="0"/>
              <a:t>1864, </a:t>
            </a:r>
            <a:r>
              <a:rPr lang="en-US" b="1" baseline="0" dirty="0" err="1"/>
              <a:t>Conférence</a:t>
            </a:r>
            <a:r>
              <a:rPr lang="en-US" b="1" baseline="0" dirty="0"/>
              <a:t> de Charlottetown, Les </a:t>
            </a:r>
            <a:r>
              <a:rPr lang="en-US" b="1" baseline="0" dirty="0" err="1"/>
              <a:t>Pères</a:t>
            </a:r>
            <a:r>
              <a:rPr lang="en-US" b="1" baseline="0" dirty="0"/>
              <a:t> de la </a:t>
            </a:r>
            <a:r>
              <a:rPr lang="en-US" b="1" baseline="0" dirty="0" err="1"/>
              <a:t>Confédération</a:t>
            </a:r>
            <a:endParaRPr lang="en-US" b="0" baseline="0" dirty="0"/>
          </a:p>
          <a:p>
            <a:endParaRPr lang="en-US" b="0" baseline="0" dirty="0"/>
          </a:p>
          <a:p>
            <a:r>
              <a:rPr lang="en-US" b="0" i="1" baseline="0" dirty="0"/>
              <a:t>Source: </a:t>
            </a:r>
            <a:r>
              <a:rPr lang="en-US" b="0" i="0" baseline="0" dirty="0"/>
              <a:t>Rex Woods (1968): </a:t>
            </a:r>
            <a:r>
              <a:rPr lang="en-CA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http://www.parl.gc.ca/About/House/collections/fine_arts/historical/609-e.htm</a:t>
            </a:r>
            <a:r>
              <a:rPr lang="en-US" dirty="0">
                <a:effectLst/>
              </a:rPr>
              <a:t> </a:t>
            </a:r>
            <a:endParaRPr lang="en-US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A79D-F3B2-4642-A0F8-DE64F569C0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86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L’assemblée constituante tunisienne.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3FF81-4642-A340-AB6C-BE8A5009A254}" type="slidenum">
              <a:rPr lang="fr-CA" smtClean="0"/>
              <a:t>13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1792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A" dirty="0"/>
              <a:t>L’assemblée nationale (1000 membres) qui a précédé une assemblée de membres </a:t>
            </a:r>
            <a:r>
              <a:rPr lang="fr-CA" dirty="0" err="1"/>
              <a:t>élu.e.s</a:t>
            </a:r>
            <a:r>
              <a:rPr lang="fr-CA" dirty="0"/>
              <a:t>.  Cette première assemblée a, en 2010, notamment décidé que les ressources naturelles devraient être nationalisées. Ce principe a été repris par les rédacteurs des projets de constitution </a:t>
            </a:r>
            <a:r>
              <a:rPr lang="fr-CA" dirty="0" err="1"/>
              <a:t>subséquets</a:t>
            </a:r>
            <a:r>
              <a:rPr lang="fr-CA" dirty="0"/>
              <a:t> (mais qui ont achoppé in fine quand un nouveau gouvernement a refusé d’approuver le projet final de constitution…)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3FF81-4642-A340-AB6C-BE8A5009A254}" type="slidenum">
              <a:rPr lang="fr-CA" smtClean="0"/>
              <a:t>14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617447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No country for ONLY old WHITE men…. (</a:t>
            </a:r>
            <a:r>
              <a:rPr lang="en-US" sz="1200" dirty="0" err="1"/>
              <a:t>ou</a:t>
            </a:r>
            <a:r>
              <a:rPr lang="en-US" sz="1200" dirty="0"/>
              <a:t> comment </a:t>
            </a:r>
            <a:r>
              <a:rPr lang="en-US" sz="1200" dirty="0" err="1"/>
              <a:t>écrire</a:t>
            </a:r>
            <a:r>
              <a:rPr lang="en-US" sz="1200" dirty="0"/>
              <a:t> </a:t>
            </a:r>
            <a:r>
              <a:rPr lang="en-US" sz="1200" dirty="0" err="1"/>
              <a:t>une</a:t>
            </a:r>
            <a:r>
              <a:rPr lang="en-US" sz="1200" dirty="0"/>
              <a:t> constitution INCLUSIVE </a:t>
            </a:r>
            <a:r>
              <a:rPr lang="en-US" sz="1200" dirty="0" err="1"/>
              <a:t>tant</a:t>
            </a:r>
            <a:r>
              <a:rPr lang="en-US" sz="1200" dirty="0"/>
              <a:t> </a:t>
            </a:r>
            <a:r>
              <a:rPr lang="en-US" sz="1200" dirty="0" err="1"/>
              <a:t>dans</a:t>
            </a:r>
            <a:r>
              <a:rPr lang="en-US" sz="1200" dirty="0"/>
              <a:t> son </a:t>
            </a:r>
            <a:r>
              <a:rPr lang="en-US" sz="1200" dirty="0" err="1"/>
              <a:t>processus</a:t>
            </a:r>
            <a:r>
              <a:rPr lang="en-US" sz="1200" dirty="0"/>
              <a:t> </a:t>
            </a:r>
            <a:r>
              <a:rPr lang="en-US" sz="1200" dirty="0" err="1"/>
              <a:t>d’elaboration</a:t>
            </a:r>
            <a:r>
              <a:rPr lang="en-US" sz="1200" dirty="0"/>
              <a:t> que </a:t>
            </a:r>
            <a:r>
              <a:rPr lang="en-US" sz="1200" dirty="0" err="1"/>
              <a:t>dans</a:t>
            </a:r>
            <a:r>
              <a:rPr lang="en-US" sz="1200" dirty="0"/>
              <a:t> son </a:t>
            </a:r>
            <a:r>
              <a:rPr lang="en-US" sz="1200" dirty="0" err="1"/>
              <a:t>contenu</a:t>
            </a:r>
            <a:r>
              <a:rPr lang="en-US" sz="1200" dirty="0"/>
              <a:t>)</a:t>
            </a:r>
          </a:p>
          <a:p>
            <a:r>
              <a:rPr lang="en-US" sz="1200" dirty="0"/>
              <a:t>https://</a:t>
            </a:r>
            <a:r>
              <a:rPr lang="en-US" sz="1200" dirty="0" err="1"/>
              <a:t>en.wikipedia.org</a:t>
            </a:r>
            <a:r>
              <a:rPr lang="en-US" sz="1200" dirty="0"/>
              <a:t>/w/</a:t>
            </a:r>
            <a:r>
              <a:rPr lang="en-US" sz="1200" dirty="0" err="1"/>
              <a:t>index.php?curid</a:t>
            </a:r>
            <a:r>
              <a:rPr lang="en-US" sz="1200" dirty="0"/>
              <a:t>=12348980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A79D-F3B2-4642-A0F8-DE64F569C0C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63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7322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071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29570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92105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8998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41087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87062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22650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2299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06988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61670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CA69F-EBE6-BD49-8CEF-65D803F9DD29}" type="datetimeFigureOut">
              <a:rPr lang="fr-CA" smtClean="0"/>
              <a:t>18-08-28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0D684-845B-6048-8353-49E84E76CF03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723506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630E704-1F96-9C45-84DF-B9A5D530CD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60" y="1122363"/>
            <a:ext cx="10698480" cy="2387600"/>
          </a:xfrm>
        </p:spPr>
        <p:txBody>
          <a:bodyPr>
            <a:normAutofit/>
          </a:bodyPr>
          <a:lstStyle/>
          <a:p>
            <a:r>
              <a:rPr lang="fr-CA" sz="8800" b="1" dirty="0"/>
              <a:t>CONSTITUTIONS 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EC5BB0A-28C2-E243-85E0-0B083A5472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66882"/>
            <a:ext cx="9430512" cy="2269326"/>
          </a:xfrm>
        </p:spPr>
        <p:txBody>
          <a:bodyPr>
            <a:normAutofit/>
          </a:bodyPr>
          <a:lstStyle/>
          <a:p>
            <a:r>
              <a:rPr lang="fr-CA" dirty="0"/>
              <a:t>Notes de réflexions pour l’Assemblée constituante </a:t>
            </a:r>
            <a:r>
              <a:rPr lang="fr-CA" dirty="0" smtClean="0"/>
              <a:t>citoyenne</a:t>
            </a:r>
            <a:endParaRPr lang="fr-CA" dirty="0"/>
          </a:p>
          <a:p>
            <a:r>
              <a:rPr lang="fr-CA" dirty="0"/>
              <a:t>Théâtre </a:t>
            </a:r>
            <a:r>
              <a:rPr lang="fr-CA" dirty="0" smtClean="0"/>
              <a:t>Périscope</a:t>
            </a:r>
            <a:br>
              <a:rPr lang="fr-CA" dirty="0" smtClean="0"/>
            </a:br>
            <a:r>
              <a:rPr lang="fr-CA" dirty="0" smtClean="0"/>
              <a:t> </a:t>
            </a:r>
            <a:r>
              <a:rPr lang="fr-CA" dirty="0"/>
              <a:t>Québec, 25 août 2018</a:t>
            </a:r>
          </a:p>
          <a:p>
            <a:r>
              <a:rPr lang="fr-CA" dirty="0"/>
              <a:t>Johanne </a:t>
            </a:r>
            <a:r>
              <a:rPr lang="fr-CA" dirty="0" smtClean="0"/>
              <a:t>Poirier</a:t>
            </a:r>
            <a:br>
              <a:rPr lang="fr-CA" dirty="0" smtClean="0"/>
            </a:br>
            <a:r>
              <a:rPr lang="fr-CA" i="1" dirty="0" smtClean="0"/>
              <a:t>Professeure à la Faculté de droit de l’Université McGill</a:t>
            </a:r>
            <a:endParaRPr lang="fr-CA" i="1" dirty="0"/>
          </a:p>
        </p:txBody>
      </p:sp>
    </p:spTree>
    <p:extLst>
      <p:ext uri="{BB962C8B-B14F-4D97-AF65-F5344CB8AC3E}">
        <p14:creationId xmlns:p14="http://schemas.microsoft.com/office/powerpoint/2010/main" val="2443227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A6D6BD-030A-AC4E-A413-67EB06BAA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32" y="2919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CA" sz="4000" b="1" dirty="0"/>
              <a:t>UNE CONSTITUTION, PAR QUI ? </a:t>
            </a:r>
            <a:endParaRPr lang="fr-CA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F6EF966-8704-3246-89E6-59058E081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032" y="1617536"/>
            <a:ext cx="10716768" cy="4559427"/>
          </a:xfrm>
        </p:spPr>
        <p:txBody>
          <a:bodyPr>
            <a:normAutofit fontScale="92500" lnSpcReduction="10000"/>
          </a:bodyPr>
          <a:lstStyle/>
          <a:p>
            <a:r>
              <a:rPr lang="fr-CA" sz="3600" i="1" dirty="0"/>
              <a:t>TOP DOWN  </a:t>
            </a:r>
            <a:r>
              <a:rPr lang="fr-CA" sz="3600" dirty="0"/>
              <a:t>v.  </a:t>
            </a:r>
            <a:r>
              <a:rPr lang="fr-CA" sz="3600" i="1" dirty="0"/>
              <a:t>BOTTOM UP</a:t>
            </a:r>
          </a:p>
          <a:p>
            <a:endParaRPr lang="fr-CA" sz="3600" dirty="0"/>
          </a:p>
          <a:p>
            <a:pPr lvl="1"/>
            <a:r>
              <a:rPr lang="fr-CA" sz="3600" dirty="0"/>
              <a:t>UN SOUVERAIN ABSOLU ? </a:t>
            </a:r>
          </a:p>
          <a:p>
            <a:pPr lvl="1"/>
            <a:endParaRPr lang="fr-CA" sz="3600" dirty="0"/>
          </a:p>
          <a:p>
            <a:pPr lvl="1"/>
            <a:r>
              <a:rPr lang="fr-CA" sz="3600" dirty="0"/>
              <a:t>ÉLUS (portes closes? Parlement?)</a:t>
            </a:r>
          </a:p>
          <a:p>
            <a:pPr marL="457200" lvl="1" indent="0">
              <a:buNone/>
            </a:pPr>
            <a:endParaRPr lang="fr-CA" sz="3600" dirty="0"/>
          </a:p>
          <a:p>
            <a:pPr lvl="1"/>
            <a:r>
              <a:rPr lang="fr-CA" sz="3600" dirty="0"/>
              <a:t>Convention d’experts</a:t>
            </a:r>
          </a:p>
          <a:p>
            <a:pPr marL="457200" lvl="1" indent="0">
              <a:buNone/>
            </a:pPr>
            <a:endParaRPr lang="fr-CA" sz="3600" dirty="0"/>
          </a:p>
          <a:p>
            <a:pPr lvl="1"/>
            <a:r>
              <a:rPr lang="fr-CA" sz="3600" dirty="0"/>
              <a:t>Assemblée inclusive ? </a:t>
            </a:r>
          </a:p>
        </p:txBody>
      </p:sp>
    </p:spTree>
    <p:extLst>
      <p:ext uri="{BB962C8B-B14F-4D97-AF65-F5344CB8AC3E}">
        <p14:creationId xmlns:p14="http://schemas.microsoft.com/office/powerpoint/2010/main" val="115193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7AE87D-76AB-B24D-B740-18C6F81AF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75802A02-CF14-2546-806A-D105E22643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04288" y="346539"/>
            <a:ext cx="6839712" cy="6487363"/>
          </a:xfrm>
        </p:spPr>
      </p:pic>
    </p:spTree>
    <p:extLst>
      <p:ext uri="{BB962C8B-B14F-4D97-AF65-F5344CB8AC3E}">
        <p14:creationId xmlns:p14="http://schemas.microsoft.com/office/powerpoint/2010/main" val="4251750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663B149-57D8-B44B-B257-065D54EA8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67" y="626533"/>
            <a:ext cx="10676000" cy="567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65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4AF1FF0-5303-EC40-9A60-0FBAF43EB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667" y="558800"/>
            <a:ext cx="8824383" cy="548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635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8800" dirty="0"/>
              <a:t/>
            </a:r>
            <a:br>
              <a:rPr lang="en-US" sz="8800" dirty="0"/>
            </a:br>
            <a:endParaRPr lang="en-US" sz="8800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DDCAAD1-A58F-4544-927B-26B3E80EC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584" y="1101535"/>
            <a:ext cx="5468112" cy="481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24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5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65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A6D6BD-030A-AC4E-A413-67EB06BAA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32" y="29197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CA" sz="4000" b="1" dirty="0"/>
              <a:t>UNE CONSTITUTION, COMMENT?</a:t>
            </a:r>
            <a:endParaRPr lang="fr-CA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F6EF966-8704-3246-89E6-59058E081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032" y="1617536"/>
            <a:ext cx="10716768" cy="4559427"/>
          </a:xfrm>
        </p:spPr>
        <p:txBody>
          <a:bodyPr>
            <a:normAutofit/>
          </a:bodyPr>
          <a:lstStyle/>
          <a:p>
            <a:r>
              <a:rPr lang="fr-CA" sz="4000" dirty="0"/>
              <a:t>Choisie / Imposée</a:t>
            </a:r>
          </a:p>
          <a:p>
            <a:endParaRPr lang="fr-CA" sz="4000" dirty="0"/>
          </a:p>
          <a:p>
            <a:r>
              <a:rPr lang="fr-CA" sz="4000" dirty="0"/>
              <a:t>Formelle / Matérielle</a:t>
            </a:r>
          </a:p>
          <a:p>
            <a:endParaRPr lang="fr-CA" sz="4000" dirty="0"/>
          </a:p>
          <a:p>
            <a:r>
              <a:rPr lang="fr-CA" sz="4000" dirty="0"/>
              <a:t>Rigide / Souple</a:t>
            </a:r>
          </a:p>
          <a:p>
            <a:endParaRPr lang="fr-CA" sz="4000" dirty="0"/>
          </a:p>
        </p:txBody>
      </p:sp>
    </p:spTree>
    <p:extLst>
      <p:ext uri="{BB962C8B-B14F-4D97-AF65-F5344CB8AC3E}">
        <p14:creationId xmlns:p14="http://schemas.microsoft.com/office/powerpoint/2010/main" val="548088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0CFD48-4AC6-6D45-9435-7A4913D7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87458CB-B000-B24C-AF1C-D9396BD3B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fr-CA" sz="6000" dirty="0"/>
              <a:t>Convenue /  </a:t>
            </a:r>
          </a:p>
          <a:p>
            <a:pPr marL="0" indent="0" algn="ctr">
              <a:buNone/>
            </a:pPr>
            <a:endParaRPr lang="fr-CA" sz="6000" dirty="0"/>
          </a:p>
          <a:p>
            <a:pPr marL="0" indent="0" algn="ctr">
              <a:buNone/>
            </a:pPr>
            <a:r>
              <a:rPr lang="fr-CA" sz="8000" i="1" dirty="0">
                <a:solidFill>
                  <a:srgbClr val="FF0000"/>
                </a:solidFill>
                <a:latin typeface="Phosphate Solid" panose="02000506050000020004" pitchFamily="2" charset="77"/>
                <a:cs typeface="Phosphate Solid" panose="02000506050000020004" pitchFamily="2" charset="77"/>
              </a:rPr>
              <a:t>C</a:t>
            </a:r>
            <a:r>
              <a:rPr lang="fr-CA" sz="8000" i="1" dirty="0">
                <a:latin typeface="Phosphate Solid" panose="02000506050000020004" pitchFamily="2" charset="77"/>
                <a:cs typeface="Phosphate Solid" panose="02000506050000020004" pitchFamily="2" charset="77"/>
              </a:rPr>
              <a:t> </a:t>
            </a:r>
            <a:r>
              <a:rPr lang="fr-CA" sz="8000" i="1" dirty="0">
                <a:solidFill>
                  <a:srgbClr val="00B050"/>
                </a:solidFill>
                <a:latin typeface="Phosphate Solid" panose="02000506050000020004" pitchFamily="2" charset="77"/>
                <a:cs typeface="Phosphate Solid" panose="02000506050000020004" pitchFamily="2" charset="77"/>
              </a:rPr>
              <a:t>R</a:t>
            </a:r>
            <a:r>
              <a:rPr lang="fr-CA" sz="8000" i="1" dirty="0">
                <a:latin typeface="Phosphate Solid" panose="02000506050000020004" pitchFamily="2" charset="77"/>
                <a:cs typeface="Phosphate Solid" panose="02000506050000020004" pitchFamily="2" charset="77"/>
              </a:rPr>
              <a:t> </a:t>
            </a:r>
            <a:r>
              <a:rPr lang="fr-CA" sz="8000" i="1" dirty="0" err="1">
                <a:solidFill>
                  <a:srgbClr val="7030A0"/>
                </a:solidFill>
                <a:latin typeface="Phosphate Solid" panose="02000506050000020004" pitchFamily="2" charset="77"/>
                <a:cs typeface="Phosphate Solid" panose="02000506050000020004" pitchFamily="2" charset="77"/>
              </a:rPr>
              <a:t>É</a:t>
            </a:r>
            <a:r>
              <a:rPr lang="fr-CA" sz="8000" i="1" dirty="0">
                <a:latin typeface="Phosphate Solid" panose="02000506050000020004" pitchFamily="2" charset="77"/>
                <a:cs typeface="Phosphate Solid" panose="02000506050000020004" pitchFamily="2" charset="77"/>
              </a:rPr>
              <a:t> </a:t>
            </a:r>
            <a:r>
              <a:rPr lang="fr-CA" sz="8000" i="1" dirty="0">
                <a:solidFill>
                  <a:srgbClr val="00B0F0"/>
                </a:solidFill>
                <a:latin typeface="Phosphate Solid" panose="02000506050000020004" pitchFamily="2" charset="77"/>
                <a:cs typeface="Phosphate Solid" panose="02000506050000020004" pitchFamily="2" charset="77"/>
              </a:rPr>
              <a:t>A</a:t>
            </a:r>
            <a:r>
              <a:rPr lang="fr-CA" sz="8000" i="1" dirty="0">
                <a:latin typeface="Phosphate Solid" panose="02000506050000020004" pitchFamily="2" charset="77"/>
                <a:cs typeface="Phosphate Solid" panose="02000506050000020004" pitchFamily="2" charset="77"/>
              </a:rPr>
              <a:t> </a:t>
            </a:r>
            <a:r>
              <a:rPr lang="fr-CA" sz="8000" i="1" dirty="0" err="1">
                <a:solidFill>
                  <a:srgbClr val="FFC000"/>
                </a:solidFill>
                <a:latin typeface="Phosphate Solid" panose="02000506050000020004" pitchFamily="2" charset="77"/>
                <a:cs typeface="Phosphate Solid" panose="02000506050000020004" pitchFamily="2" charset="77"/>
              </a:rPr>
              <a:t>T</a:t>
            </a:r>
            <a:r>
              <a:rPr lang="fr-CA" sz="8000" i="1" dirty="0">
                <a:latin typeface="Phosphate Solid" panose="02000506050000020004" pitchFamily="2" charset="77"/>
                <a:cs typeface="Phosphate Solid" panose="02000506050000020004" pitchFamily="2" charset="77"/>
              </a:rPr>
              <a:t> </a:t>
            </a:r>
            <a:r>
              <a:rPr lang="fr-CA" sz="8000" i="1" dirty="0">
                <a:solidFill>
                  <a:schemeClr val="accent1">
                    <a:lumMod val="75000"/>
                  </a:schemeClr>
                </a:solidFill>
                <a:latin typeface="Phosphate Solid" panose="02000506050000020004" pitchFamily="2" charset="77"/>
                <a:cs typeface="Phosphate Solid" panose="02000506050000020004" pitchFamily="2" charset="77"/>
              </a:rPr>
              <a:t>I</a:t>
            </a:r>
            <a:r>
              <a:rPr lang="fr-CA" sz="8000" i="1" dirty="0">
                <a:latin typeface="Phosphate Solid" panose="02000506050000020004" pitchFamily="2" charset="77"/>
                <a:cs typeface="Phosphate Solid" panose="02000506050000020004" pitchFamily="2" charset="77"/>
              </a:rPr>
              <a:t> </a:t>
            </a:r>
            <a:r>
              <a:rPr lang="fr-CA" sz="8000" i="1" dirty="0">
                <a:solidFill>
                  <a:srgbClr val="FFFF00"/>
                </a:solidFill>
                <a:latin typeface="Phosphate Solid" panose="02000506050000020004" pitchFamily="2" charset="77"/>
                <a:cs typeface="Phosphate Solid" panose="02000506050000020004" pitchFamily="2" charset="77"/>
              </a:rPr>
              <a:t>V</a:t>
            </a:r>
            <a:r>
              <a:rPr lang="fr-CA" sz="8000" i="1" dirty="0">
                <a:latin typeface="Phosphate Solid" panose="02000506050000020004" pitchFamily="2" charset="77"/>
                <a:cs typeface="Phosphate Solid" panose="02000506050000020004" pitchFamily="2" charset="77"/>
              </a:rPr>
              <a:t> </a:t>
            </a:r>
            <a:r>
              <a:rPr lang="fr-CA" sz="8000" i="1" dirty="0">
                <a:solidFill>
                  <a:srgbClr val="FF88ED"/>
                </a:solidFill>
                <a:latin typeface="Phosphate Solid" panose="02000506050000020004" pitchFamily="2" charset="77"/>
                <a:cs typeface="Phosphate Solid" panose="02000506050000020004" pitchFamily="2" charset="77"/>
              </a:rPr>
              <a:t>E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924109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620B56-FC05-2B46-96F2-D8B1D217A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32342"/>
          </a:xfrm>
        </p:spPr>
        <p:txBody>
          <a:bodyPr>
            <a:normAutofit fontScale="90000"/>
          </a:bodyPr>
          <a:lstStyle/>
          <a:p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6968308-B6B0-B041-9114-E2FC1A847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CA" dirty="0"/>
              <a:t>UNE CONSTITUTION, C’EST QUOI ? 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UNE CONSTITUTION, POUR QUI ?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UNE CONSTITUTION, POURQUOI ?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UNE CONSTITUTION, PAR QUI ?</a:t>
            </a:r>
          </a:p>
          <a:p>
            <a:pPr marL="0" indent="0">
              <a:buNone/>
            </a:pPr>
            <a:endParaRPr lang="fr-CA" dirty="0"/>
          </a:p>
          <a:p>
            <a:r>
              <a:rPr lang="fr-CA" dirty="0"/>
              <a:t>UNE CONSTITUTION, COMMENT ? </a:t>
            </a:r>
          </a:p>
        </p:txBody>
      </p:sp>
    </p:spTree>
    <p:extLst>
      <p:ext uri="{BB962C8B-B14F-4D97-AF65-F5344CB8AC3E}">
        <p14:creationId xmlns:p14="http://schemas.microsoft.com/office/powerpoint/2010/main" val="1072451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9B1AAC-D390-4A4D-B608-958EC3216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E99D34F8-05F6-DB40-8721-2007588D1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280121" y="-631766"/>
            <a:ext cx="11633921" cy="9257644"/>
          </a:xfrm>
        </p:spPr>
      </p:pic>
    </p:spTree>
    <p:extLst>
      <p:ext uri="{BB962C8B-B14F-4D97-AF65-F5344CB8AC3E}">
        <p14:creationId xmlns:p14="http://schemas.microsoft.com/office/powerpoint/2010/main" val="1040104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F7F0D1-F014-2649-B908-253A23B5C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2774111-CC4D-AB40-8E00-59BAB28BD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CA" sz="8000" b="1" dirty="0"/>
              <a:t>BON VOYAGE !</a:t>
            </a:r>
          </a:p>
          <a:p>
            <a:pPr marL="0" indent="0" algn="ctr">
              <a:buNone/>
            </a:pPr>
            <a:endParaRPr lang="fr-CA" sz="8000" b="1" dirty="0"/>
          </a:p>
          <a:p>
            <a:pPr marL="0" indent="0" algn="ctr">
              <a:buNone/>
            </a:pPr>
            <a:r>
              <a:rPr lang="fr-CA" sz="3600" dirty="0"/>
              <a:t>(et merci, </a:t>
            </a:r>
            <a:r>
              <a:rPr lang="fr-CA" sz="3600" dirty="0" err="1"/>
              <a:t>tiawenhk</a:t>
            </a:r>
            <a:r>
              <a:rPr lang="fr-CA" sz="3600" dirty="0"/>
              <a:t>, </a:t>
            </a:r>
            <a:r>
              <a:rPr lang="fr-CA" sz="3600" dirty="0" err="1"/>
              <a:t>thank</a:t>
            </a:r>
            <a:r>
              <a:rPr lang="fr-CA" sz="3600" dirty="0"/>
              <a:t> </a:t>
            </a:r>
            <a:r>
              <a:rPr lang="fr-CA" sz="3600" dirty="0" err="1"/>
              <a:t>you</a:t>
            </a:r>
            <a:r>
              <a:rPr lang="fr-CA" sz="3600" dirty="0"/>
              <a:t>, </a:t>
            </a:r>
            <a:r>
              <a:rPr lang="fr-CA" sz="3600" dirty="0" err="1"/>
              <a:t>niawhen</a:t>
            </a:r>
            <a:r>
              <a:rPr lang="fr-CA" sz="3600" dirty="0"/>
              <a:t>, gracias)</a:t>
            </a:r>
          </a:p>
        </p:txBody>
      </p:sp>
    </p:spTree>
    <p:extLst>
      <p:ext uri="{BB962C8B-B14F-4D97-AF65-F5344CB8AC3E}">
        <p14:creationId xmlns:p14="http://schemas.microsoft.com/office/powerpoint/2010/main" val="2182756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D101F08-75D6-5B42-A8B2-A108ABE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65126"/>
            <a:ext cx="10668000" cy="1141942"/>
          </a:xfrm>
        </p:spPr>
        <p:txBody>
          <a:bodyPr>
            <a:normAutofit fontScale="90000"/>
          </a:bodyPr>
          <a:lstStyle/>
          <a:p>
            <a:pPr algn="ctr"/>
            <a:r>
              <a:rPr lang="fr-CA" b="1" dirty="0"/>
              <a:t>UNE CONSTITUTION, C’EST QUOI? </a:t>
            </a: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35E5D97-6866-1045-AF26-6E7EE6601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371600"/>
            <a:ext cx="11049000" cy="4805363"/>
          </a:xfrm>
        </p:spPr>
        <p:txBody>
          <a:bodyPr>
            <a:normAutofit lnSpcReduction="10000"/>
          </a:bodyPr>
          <a:lstStyle/>
          <a:p>
            <a:pPr algn="just"/>
            <a:r>
              <a:rPr lang="fr-CA" dirty="0"/>
              <a:t>Étymologie :  </a:t>
            </a:r>
            <a:r>
              <a:rPr lang="fr-CA" i="1" dirty="0"/>
              <a:t>CUM</a:t>
            </a:r>
            <a:r>
              <a:rPr lang="fr-CA" dirty="0"/>
              <a:t> (ensemble) + </a:t>
            </a:r>
            <a:r>
              <a:rPr lang="fr-CA" i="1" dirty="0"/>
              <a:t>STATUO</a:t>
            </a:r>
            <a:r>
              <a:rPr lang="fr-CA" dirty="0"/>
              <a:t> (fixer / établir)</a:t>
            </a:r>
          </a:p>
          <a:p>
            <a:pPr lvl="1" algn="just"/>
            <a:r>
              <a:rPr lang="fr-CA" dirty="0"/>
              <a:t>Établir les RÈGLES DE NOTRE VIVRE ENSEMBLE… </a:t>
            </a:r>
          </a:p>
          <a:p>
            <a:pPr lvl="1" algn="just"/>
            <a:endParaRPr lang="fr-CA" dirty="0"/>
          </a:p>
          <a:p>
            <a:pPr algn="just"/>
            <a:r>
              <a:rPr lang="fr-CA" dirty="0"/>
              <a:t>Loi fondamentale qui détermine les règles de la vie en société</a:t>
            </a:r>
          </a:p>
          <a:p>
            <a:pPr marL="0" indent="0" algn="just">
              <a:buNone/>
            </a:pPr>
            <a:endParaRPr lang="fr-CA" dirty="0"/>
          </a:p>
          <a:p>
            <a:pPr algn="just"/>
            <a:r>
              <a:rPr lang="fr-CA" dirty="0"/>
              <a:t>EN DROIT: la loi suprême qui fonde une organisation politique, auxquelles toutes les lois, et toutes les actions des autorités publiques, doivent se conformer</a:t>
            </a:r>
          </a:p>
          <a:p>
            <a:pPr marL="0" indent="0" algn="just">
              <a:buNone/>
            </a:pPr>
            <a:endParaRPr lang="fr-CA" dirty="0"/>
          </a:p>
          <a:p>
            <a:pPr algn="just"/>
            <a:r>
              <a:rPr lang="fr-CA" dirty="0"/>
              <a:t>Carte d’identité …. mais aussi…. Contrat, Dictionnaire fondamental, Promesse, Cadenas …. ET Utopie</a:t>
            </a:r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712712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E3ED8A-093F-5C4B-B0B4-07D0BAD3E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4000" b="1" dirty="0"/>
              <a:t>UNE CONSTITUTION, POUR QUI ?</a:t>
            </a:r>
            <a:r>
              <a:rPr lang="fr-CA" sz="3200" dirty="0"/>
              <a:t/>
            </a:r>
            <a:br>
              <a:rPr lang="fr-CA" sz="3200" dirty="0"/>
            </a:br>
            <a:endParaRPr lang="fr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1A43E6-C83F-004E-B0D3-64CB37BE22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267" y="1270000"/>
            <a:ext cx="10913533" cy="4906963"/>
          </a:xfrm>
        </p:spPr>
        <p:txBody>
          <a:bodyPr>
            <a:normAutofit fontScale="77500" lnSpcReduction="20000"/>
          </a:bodyPr>
          <a:lstStyle/>
          <a:p>
            <a:r>
              <a:rPr lang="fr-CA" sz="3200" dirty="0"/>
              <a:t>États souverains</a:t>
            </a:r>
          </a:p>
          <a:p>
            <a:pPr marL="0" indent="0">
              <a:buNone/>
            </a:pPr>
            <a:endParaRPr lang="fr-CA" sz="3200" dirty="0"/>
          </a:p>
          <a:p>
            <a:r>
              <a:rPr lang="fr-CA" sz="3200" dirty="0"/>
              <a:t>« Entités fédérées » dans les fédérations</a:t>
            </a:r>
          </a:p>
          <a:p>
            <a:pPr marL="0" indent="0">
              <a:buNone/>
            </a:pPr>
            <a:endParaRPr lang="fr-CA" sz="3200" dirty="0"/>
          </a:p>
          <a:p>
            <a:r>
              <a:rPr lang="fr-CA" sz="3200" dirty="0"/>
              <a:t>Peuples autochtones</a:t>
            </a:r>
          </a:p>
          <a:p>
            <a:pPr marL="0" indent="0">
              <a:buNone/>
            </a:pPr>
            <a:endParaRPr lang="fr-CA" sz="3200" dirty="0"/>
          </a:p>
          <a:p>
            <a:r>
              <a:rPr lang="fr-CA" sz="3200" dirty="0"/>
              <a:t>Ville (« Charte »!)</a:t>
            </a:r>
          </a:p>
          <a:p>
            <a:pPr marL="0" indent="0">
              <a:buNone/>
            </a:pPr>
            <a:endParaRPr lang="fr-CA" sz="3200" dirty="0"/>
          </a:p>
          <a:p>
            <a:r>
              <a:rPr lang="fr-CA" sz="3200" dirty="0"/>
              <a:t>Diverses organisations</a:t>
            </a:r>
          </a:p>
          <a:p>
            <a:endParaRPr lang="fr-CA" sz="3200" dirty="0"/>
          </a:p>
          <a:p>
            <a:r>
              <a:rPr lang="fr-CA" sz="3200" dirty="0"/>
              <a:t>« </a:t>
            </a:r>
            <a:r>
              <a:rPr lang="fr-CA" sz="3200" i="1" dirty="0" err="1"/>
              <a:t>Wolves</a:t>
            </a:r>
            <a:r>
              <a:rPr lang="fr-CA" sz="3200" i="1" dirty="0"/>
              <a:t> Have Constitutions</a:t>
            </a:r>
            <a:r>
              <a:rPr lang="fr-CA" sz="3200" dirty="0"/>
              <a:t> » !</a:t>
            </a:r>
          </a:p>
          <a:p>
            <a:pPr marL="2743200" lvl="6" indent="0" algn="ctr">
              <a:buNone/>
            </a:pPr>
            <a:r>
              <a:rPr lang="en-US" sz="2200" dirty="0"/>
              <a:t>S. Cornell « Wolves Have a Constitution: Continuities in Indigenous Self-Government », (2015) 6(1) The International Indigenous Policy Journal, pp 1–4</a:t>
            </a:r>
            <a:endParaRPr lang="en-CA" sz="2200" dirty="0"/>
          </a:p>
          <a:p>
            <a:endParaRPr lang="fr-CA" sz="3200" dirty="0"/>
          </a:p>
          <a:p>
            <a:endParaRPr lang="fr-CA" sz="3200" b="1" dirty="0"/>
          </a:p>
          <a:p>
            <a:endParaRPr lang="fr-CA" dirty="0"/>
          </a:p>
          <a:p>
            <a:endParaRPr lang="fr-CA" dirty="0"/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528538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6F6067-46E3-8B42-B93A-7D1980AD2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E20C22C6-5140-FA4A-AD3B-1415DEE25C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60704" y="676656"/>
            <a:ext cx="9912096" cy="5559552"/>
          </a:xfrm>
        </p:spPr>
      </p:pic>
    </p:spTree>
    <p:extLst>
      <p:ext uri="{BB962C8B-B14F-4D97-AF65-F5344CB8AC3E}">
        <p14:creationId xmlns:p14="http://schemas.microsoft.com/office/powerpoint/2010/main" val="2110329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4868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1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58FCF2E-FAAE-8E49-BF36-85793486D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F1CBD0BC-509D-E343-A420-945C37D16B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9526" y="694267"/>
            <a:ext cx="10830748" cy="4828709"/>
          </a:xfrm>
        </p:spPr>
      </p:pic>
    </p:spTree>
    <p:extLst>
      <p:ext uri="{BB962C8B-B14F-4D97-AF65-F5344CB8AC3E}">
        <p14:creationId xmlns:p14="http://schemas.microsoft.com/office/powerpoint/2010/main" val="1394188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61C750C-EB92-F642-B588-D4940149A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25931"/>
          </a:xfrm>
        </p:spPr>
        <p:txBody>
          <a:bodyPr>
            <a:normAutofit fontScale="90000"/>
          </a:bodyPr>
          <a:lstStyle/>
          <a:p>
            <a:pPr algn="ctr"/>
            <a:r>
              <a:rPr lang="fr-CA" sz="4000" b="1" dirty="0"/>
              <a:t>UNE CONSTITUTION, POURQUOI ?</a:t>
            </a:r>
            <a:br>
              <a:rPr lang="fr-CA" sz="4000" b="1" dirty="0"/>
            </a:br>
            <a:r>
              <a:rPr lang="fr-CA" sz="4000" b="1" dirty="0"/>
              <a:t>Au moins 4 fonctions</a:t>
            </a:r>
            <a:r>
              <a:rPr lang="fr-CA" dirty="0"/>
              <a:t/>
            </a:r>
            <a:br>
              <a:rPr lang="fr-CA" dirty="0"/>
            </a:br>
            <a:endParaRPr lang="fr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C4229C9-F9EC-F443-A1F4-5BB974057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1414462"/>
            <a:ext cx="11053762" cy="5242369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fr-CA" dirty="0" smtClean="0"/>
              <a:t>DÉFINIR </a:t>
            </a:r>
            <a:r>
              <a:rPr lang="fr-CA" dirty="0"/>
              <a:t>LE « NOUS » et VERBALISER NOS VALEURS </a:t>
            </a:r>
            <a:r>
              <a:rPr lang="fr-CA" dirty="0" smtClean="0"/>
              <a:t>FONDAMENTALES </a:t>
            </a:r>
            <a:endParaRPr lang="fr-CA" dirty="0"/>
          </a:p>
          <a:p>
            <a:pPr marL="514350" indent="-514350">
              <a:buAutoNum type="arabicPeriod"/>
            </a:pPr>
            <a:endParaRPr lang="fr-CA" dirty="0" smtClean="0"/>
          </a:p>
          <a:p>
            <a:pPr marL="514350" indent="-514350">
              <a:buAutoNum type="arabicPeriod"/>
            </a:pPr>
            <a:r>
              <a:rPr lang="fr-CA" dirty="0" smtClean="0"/>
              <a:t>STRUCTURER </a:t>
            </a:r>
            <a:r>
              <a:rPr lang="fr-CA" dirty="0"/>
              <a:t>LES RAPPORTS ENTRE CITOYEN.E.S ET </a:t>
            </a:r>
            <a:r>
              <a:rPr lang="fr-CA" dirty="0" smtClean="0"/>
              <a:t>L’ÉTAT</a:t>
            </a:r>
          </a:p>
          <a:p>
            <a:pPr marL="0" indent="0">
              <a:buNone/>
            </a:pPr>
            <a:r>
              <a:rPr lang="fr-CA" dirty="0" smtClean="0"/>
              <a:t> </a:t>
            </a:r>
            <a:endParaRPr lang="fr-CA" dirty="0"/>
          </a:p>
          <a:p>
            <a:pPr lvl="1" algn="just"/>
            <a:r>
              <a:rPr lang="fr-CA" dirty="0"/>
              <a:t>y	compris l’État dans l’État, que constitue, par ex, le Québec aussi </a:t>
            </a:r>
            <a:r>
              <a:rPr lang="fr-CA" dirty="0" smtClean="0"/>
              <a:t>longtemps </a:t>
            </a:r>
            <a:r>
              <a:rPr lang="fr-CA" dirty="0"/>
              <a:t>qu’il reste au sein du Canada.  </a:t>
            </a:r>
          </a:p>
          <a:p>
            <a:pPr lvl="1" algn="just"/>
            <a:r>
              <a:rPr lang="fr-CA" dirty="0"/>
              <a:t>Droits individuels, collectifs</a:t>
            </a:r>
          </a:p>
          <a:p>
            <a:pPr lvl="1" algn="just"/>
            <a:r>
              <a:rPr lang="fr-CA" dirty="0" smtClean="0"/>
              <a:t>Responsabilités</a:t>
            </a:r>
          </a:p>
          <a:p>
            <a:pPr lvl="1" algn="just"/>
            <a:endParaRPr lang="fr-CA" dirty="0"/>
          </a:p>
          <a:p>
            <a:pPr marL="0" indent="0">
              <a:buNone/>
            </a:pPr>
            <a:r>
              <a:rPr lang="fr-CA" dirty="0"/>
              <a:t>3. 	STRUCTURER LES INSTITUTIONS (pouvoirs + limites + règles de 	fonctionnement + relations entre les institutions)</a:t>
            </a:r>
          </a:p>
          <a:p>
            <a:pPr marL="0" indent="0">
              <a:buNone/>
            </a:pPr>
            <a:endParaRPr lang="fr-CA" dirty="0"/>
          </a:p>
          <a:p>
            <a:pPr lvl="1"/>
            <a:endParaRPr lang="fr-CA" dirty="0"/>
          </a:p>
          <a:p>
            <a:pPr lvl="1"/>
            <a:endParaRPr lang="fr-CA" dirty="0"/>
          </a:p>
          <a:p>
            <a:pPr lvl="1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08784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E8D25B-F8DF-2749-BACC-F7DD7AB1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CA" sz="4000" b="1" dirty="0"/>
              <a:t>UNE CONSTITUTION, POURQUOI ? (…)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1ADE271-D72D-C94F-8363-4DDAE4F21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9" y="1690688"/>
            <a:ext cx="10996612" cy="4738687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 startAt="4"/>
            </a:pPr>
            <a:r>
              <a:rPr lang="fr-CA" sz="3200" dirty="0"/>
              <a:t>ÉTABLIR LE MODE DE RELATION AVEC « LES AUTRES »</a:t>
            </a:r>
          </a:p>
          <a:p>
            <a:pPr marL="0" indent="0">
              <a:buNone/>
            </a:pPr>
            <a:endParaRPr lang="fr-CA" sz="3200" dirty="0"/>
          </a:p>
          <a:p>
            <a:pPr lvl="2" algn="just"/>
            <a:r>
              <a:rPr lang="fr-CA" sz="3200" dirty="0"/>
              <a:t>International</a:t>
            </a:r>
          </a:p>
          <a:p>
            <a:pPr lvl="2" algn="just"/>
            <a:r>
              <a:rPr lang="fr-CA" sz="3200" dirty="0"/>
              <a:t>Autres membres d’une fédération (ou autre forme d’association politique)</a:t>
            </a:r>
          </a:p>
          <a:p>
            <a:pPr lvl="2" algn="just"/>
            <a:r>
              <a:rPr lang="fr-CA" sz="3200" dirty="0"/>
              <a:t>Autres communautés (Francophonie?)</a:t>
            </a:r>
          </a:p>
          <a:p>
            <a:pPr lvl="2" algn="just"/>
            <a:r>
              <a:rPr lang="fr-CA" sz="3200" dirty="0"/>
              <a:t>Peuples autochtones </a:t>
            </a:r>
            <a:r>
              <a:rPr lang="fr-CA" sz="2400" dirty="0" smtClean="0"/>
              <a:t>(Exemple: </a:t>
            </a:r>
            <a:r>
              <a:rPr lang="fr-CA" sz="2400" dirty="0"/>
              <a:t>s’ils choisissent de ne pas être d’office inclus dans le « nous », mais de partager l’espace physique et politiques en tant que nations autonomes… )</a:t>
            </a:r>
          </a:p>
          <a:p>
            <a:pPr lvl="2" algn="just"/>
            <a:r>
              <a:rPr lang="fr-CA" sz="3200" dirty="0"/>
              <a:t>Nature ? </a:t>
            </a:r>
            <a:r>
              <a:rPr lang="fr-CA" sz="2400" dirty="0"/>
              <a:t>(fait partie du « nous » ? ou même si on n’a pas une vision aussi radicale… peut-on conférer des droits constitutionnels à une rivière, une montagne? Pour les protéger des actes des autorités publiques ou privées?)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744356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635</Words>
  <Application>Microsoft Macintosh PowerPoint</Application>
  <PresentationFormat>Personnalisé</PresentationFormat>
  <Paragraphs>118</Paragraphs>
  <Slides>21</Slides>
  <Notes>13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Office Theme</vt:lpstr>
      <vt:lpstr>CONSTITUTIONS !</vt:lpstr>
      <vt:lpstr>Présentation PowerPoint</vt:lpstr>
      <vt:lpstr>UNE CONSTITUTION, C’EST QUOI?  </vt:lpstr>
      <vt:lpstr>UNE CONSTITUTION, POUR QUI ? </vt:lpstr>
      <vt:lpstr>Présentation PowerPoint</vt:lpstr>
      <vt:lpstr>Présentation PowerPoint</vt:lpstr>
      <vt:lpstr>Présentation PowerPoint</vt:lpstr>
      <vt:lpstr>UNE CONSTITUTION, POURQUOI ? Au moins 4 fonctions </vt:lpstr>
      <vt:lpstr>UNE CONSTITUTION, POURQUOI ? (…)</vt:lpstr>
      <vt:lpstr>UNE CONSTITUTION, PAR QUI ? </vt:lpstr>
      <vt:lpstr>Présentation PowerPoint</vt:lpstr>
      <vt:lpstr>Présentation PowerPoint</vt:lpstr>
      <vt:lpstr>Présentation PowerPoint</vt:lpstr>
      <vt:lpstr>Présentation PowerPoint</vt:lpstr>
      <vt:lpstr> </vt:lpstr>
      <vt:lpstr>Présentation PowerPoint</vt:lpstr>
      <vt:lpstr>Présentation PowerPoint</vt:lpstr>
      <vt:lpstr>UNE CONSTITUTION, COMMENT?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CONSTITUTIONS !</dc:title>
  <dc:creator>Johanne Poirier, Prof</dc:creator>
  <cp:lastModifiedBy>Daniel Turp</cp:lastModifiedBy>
  <cp:revision>21</cp:revision>
  <dcterms:created xsi:type="dcterms:W3CDTF">2018-08-25T10:54:14Z</dcterms:created>
  <dcterms:modified xsi:type="dcterms:W3CDTF">2018-08-28T13:19:52Z</dcterms:modified>
</cp:coreProperties>
</file>